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0" d="100"/>
          <a:sy n="40" d="100"/>
        </p:scale>
        <p:origin x="30" y="-2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401293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03583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3013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6178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E11D4F-DB33-4DA7-996A-B7BA98720CF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80716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1D4F-DB33-4DA7-996A-B7BA98720CF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223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1D4F-DB33-4DA7-996A-B7BA98720CF3}" type="datetimeFigureOut">
              <a:rPr lang="en-US" smtClean="0"/>
              <a:t>3/14/2019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60172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1D4F-DB33-4DA7-996A-B7BA98720CF3}" type="datetimeFigureOut">
              <a:rPr lang="en-US" smtClean="0"/>
              <a:t>3/14/2019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232094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1D4F-DB33-4DA7-996A-B7BA98720CF3}" type="datetimeFigureOut">
              <a:rPr lang="en-US" smtClean="0"/>
              <a:t>3/14/2019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325793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94943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0BE11D4F-DB33-4DA7-996A-B7BA98720CF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4CBCD-3A25-4D94-A22C-F9179BEFE523}" type="slidenum">
              <a:rPr lang="en-US" smtClean="0"/>
              <a:t>‹#›</a:t>
            </a:fld>
            <a:endParaRPr lang="en-US"/>
          </a:p>
        </p:txBody>
      </p:sp>
    </p:spTree>
    <p:extLst>
      <p:ext uri="{BB962C8B-B14F-4D97-AF65-F5344CB8AC3E}">
        <p14:creationId xmlns:p14="http://schemas.microsoft.com/office/powerpoint/2010/main" val="140673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BE11D4F-DB33-4DA7-996A-B7BA98720CF3}" type="datetimeFigureOut">
              <a:rPr lang="en-US" smtClean="0"/>
              <a:t>3/14/2019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A54CBCD-3A25-4D94-A22C-F9179BEFE523}" type="slidenum">
              <a:rPr lang="en-US" smtClean="0"/>
              <a:t>‹#›</a:t>
            </a:fld>
            <a:endParaRPr lang="en-US"/>
          </a:p>
        </p:txBody>
      </p:sp>
    </p:spTree>
    <p:extLst>
      <p:ext uri="{BB962C8B-B14F-4D97-AF65-F5344CB8AC3E}">
        <p14:creationId xmlns:p14="http://schemas.microsoft.com/office/powerpoint/2010/main" val="1312147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9000">
              <a:schemeClr val="accent4">
                <a:lumMod val="20000"/>
                <a:lumOff val="80000"/>
              </a:schemeClr>
            </a:gs>
            <a:gs pos="96000">
              <a:schemeClr val="accent4">
                <a:lumMod val="40000"/>
                <a:lumOff val="6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4EA5DE83-C1D6-4F27-ABE8-BD5F93CFDE86}"/>
              </a:ext>
            </a:extLst>
          </p:cNvPr>
          <p:cNvSpPr/>
          <p:nvPr/>
        </p:nvSpPr>
        <p:spPr>
          <a:xfrm>
            <a:off x="861063" y="23802196"/>
            <a:ext cx="15881521" cy="795204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E229F8-9968-4886-A900-959948C741AD}"/>
              </a:ext>
            </a:extLst>
          </p:cNvPr>
          <p:cNvSpPr txBox="1"/>
          <p:nvPr/>
        </p:nvSpPr>
        <p:spPr>
          <a:xfrm>
            <a:off x="9216995" y="1029055"/>
            <a:ext cx="23501940" cy="2800767"/>
          </a:xfrm>
          <a:prstGeom prst="rect">
            <a:avLst/>
          </a:prstGeom>
          <a:noFill/>
        </p:spPr>
        <p:txBody>
          <a:bodyPr wrap="square" rtlCol="0">
            <a:spAutoFit/>
          </a:bodyPr>
          <a:lstStyle/>
          <a:p>
            <a:pPr algn="ctr"/>
            <a:r>
              <a:rPr lang="en-US" sz="8800" dirty="0" err="1">
                <a:latin typeface="Lucida Sans" panose="020B0602030504020204" pitchFamily="34" charset="0"/>
              </a:rPr>
              <a:t>Route_Dynamics</a:t>
            </a:r>
            <a:r>
              <a:rPr lang="en-US" sz="8800" dirty="0">
                <a:latin typeface="Lucida Sans" panose="020B0602030504020204" pitchFamily="34" charset="0"/>
              </a:rPr>
              <a:t>: An open-source package for visualizing and ranking transit routes</a:t>
            </a:r>
          </a:p>
        </p:txBody>
      </p:sp>
      <p:sp>
        <p:nvSpPr>
          <p:cNvPr id="7" name="TextBox 6">
            <a:extLst>
              <a:ext uri="{FF2B5EF4-FFF2-40B4-BE49-F238E27FC236}">
                <a16:creationId xmlns:a16="http://schemas.microsoft.com/office/drawing/2014/main" id="{1D17AA90-5CC2-41F7-8188-6BDA906F406F}"/>
              </a:ext>
            </a:extLst>
          </p:cNvPr>
          <p:cNvSpPr txBox="1"/>
          <p:nvPr/>
        </p:nvSpPr>
        <p:spPr>
          <a:xfrm>
            <a:off x="11089134" y="3964931"/>
            <a:ext cx="20158452" cy="923330"/>
          </a:xfrm>
          <a:prstGeom prst="rect">
            <a:avLst/>
          </a:prstGeom>
          <a:noFill/>
        </p:spPr>
        <p:txBody>
          <a:bodyPr wrap="square" rtlCol="0">
            <a:spAutoFit/>
          </a:bodyPr>
          <a:lstStyle/>
          <a:p>
            <a:pPr algn="ctr"/>
            <a:r>
              <a:rPr lang="en-US" sz="5400" dirty="0" err="1">
                <a:latin typeface="Lucida Sans" panose="020B0602030504020204" pitchFamily="34" charset="0"/>
              </a:rPr>
              <a:t>Atinuke</a:t>
            </a:r>
            <a:r>
              <a:rPr lang="en-US" sz="5400" dirty="0">
                <a:latin typeface="Lucida Sans" panose="020B0602030504020204" pitchFamily="34" charset="0"/>
              </a:rPr>
              <a:t> Ademola-Idowu, Erica E. Eggleton</a:t>
            </a:r>
            <a:r>
              <a:rPr lang="en-US" sz="5400">
                <a:latin typeface="Lucida Sans" panose="020B0602030504020204" pitchFamily="34" charset="0"/>
              </a:rPr>
              <a:t>, </a:t>
            </a:r>
            <a:r>
              <a:rPr lang="en-US" sz="5400" smtClean="0">
                <a:latin typeface="Lucida Sans" panose="020B0602030504020204" pitchFamily="34" charset="0"/>
              </a:rPr>
              <a:t>Yohan Min, </a:t>
            </a:r>
            <a:r>
              <a:rPr lang="en-US" sz="5400" dirty="0">
                <a:latin typeface="Lucida Sans" panose="020B0602030504020204" pitchFamily="34" charset="0"/>
              </a:rPr>
              <a:t>KM </a:t>
            </a:r>
          </a:p>
        </p:txBody>
      </p:sp>
      <p:sp>
        <p:nvSpPr>
          <p:cNvPr id="8" name="Rounded Rectangle 5">
            <a:extLst>
              <a:ext uri="{FF2B5EF4-FFF2-40B4-BE49-F238E27FC236}">
                <a16:creationId xmlns:a16="http://schemas.microsoft.com/office/drawing/2014/main" id="{E7326DD3-1775-4287-98C6-4CADFEE88847}"/>
              </a:ext>
            </a:extLst>
          </p:cNvPr>
          <p:cNvSpPr/>
          <p:nvPr/>
        </p:nvSpPr>
        <p:spPr>
          <a:xfrm>
            <a:off x="861062" y="6091190"/>
            <a:ext cx="15840029" cy="4895962"/>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B14795-9FAE-4F4A-8570-E21A58300CE4}"/>
              </a:ext>
            </a:extLst>
          </p:cNvPr>
          <p:cNvSpPr txBox="1"/>
          <p:nvPr/>
        </p:nvSpPr>
        <p:spPr>
          <a:xfrm>
            <a:off x="3386588" y="551088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Objective</a:t>
            </a:r>
          </a:p>
        </p:txBody>
      </p:sp>
      <p:sp>
        <p:nvSpPr>
          <p:cNvPr id="10" name="Rounded Rectangle 5">
            <a:extLst>
              <a:ext uri="{FF2B5EF4-FFF2-40B4-BE49-F238E27FC236}">
                <a16:creationId xmlns:a16="http://schemas.microsoft.com/office/drawing/2014/main" id="{A672FF68-D51D-40C4-84DC-7AAC132B3F53}"/>
              </a:ext>
            </a:extLst>
          </p:cNvPr>
          <p:cNvSpPr/>
          <p:nvPr/>
        </p:nvSpPr>
        <p:spPr>
          <a:xfrm>
            <a:off x="764390" y="11768376"/>
            <a:ext cx="15881521" cy="11098086"/>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9EFE26-935F-4888-A5A4-EB44A1CDC190}"/>
              </a:ext>
            </a:extLst>
          </p:cNvPr>
          <p:cNvSpPr txBox="1"/>
          <p:nvPr/>
        </p:nvSpPr>
        <p:spPr>
          <a:xfrm>
            <a:off x="2952358" y="11279196"/>
            <a:ext cx="12801600" cy="769441"/>
          </a:xfrm>
          <a:prstGeom prst="rect">
            <a:avLst/>
          </a:prstGeom>
          <a:solidFill>
            <a:schemeClr val="bg1"/>
          </a:solidFill>
          <a:ln>
            <a:solidFill>
              <a:schemeClr val="accent1"/>
            </a:solidFill>
          </a:ln>
        </p:spPr>
        <p:txBody>
          <a:bodyPr wrap="square" rtlCol="0">
            <a:spAutoFit/>
          </a:bodyPr>
          <a:lstStyle/>
          <a:p>
            <a:pPr algn="ctr"/>
            <a:r>
              <a:rPr lang="en-US" sz="4400" dirty="0"/>
              <a:t>Work Flow / Packages</a:t>
            </a:r>
          </a:p>
        </p:txBody>
      </p:sp>
      <p:sp>
        <p:nvSpPr>
          <p:cNvPr id="12" name="Rounded Rectangle 18">
            <a:extLst>
              <a:ext uri="{FF2B5EF4-FFF2-40B4-BE49-F238E27FC236}">
                <a16:creationId xmlns:a16="http://schemas.microsoft.com/office/drawing/2014/main" id="{83A20556-134D-41D9-87EE-CE9E90E6B535}"/>
              </a:ext>
            </a:extLst>
          </p:cNvPr>
          <p:cNvSpPr/>
          <p:nvPr/>
        </p:nvSpPr>
        <p:spPr>
          <a:xfrm>
            <a:off x="16983437" y="5775406"/>
            <a:ext cx="26553644" cy="19986734"/>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ECBD597C-E201-4AB7-9861-64DD0F1DE017}"/>
              </a:ext>
            </a:extLst>
          </p:cNvPr>
          <p:cNvSpPr txBox="1"/>
          <p:nvPr/>
        </p:nvSpPr>
        <p:spPr>
          <a:xfrm>
            <a:off x="24361730" y="5301384"/>
            <a:ext cx="15899880" cy="769441"/>
          </a:xfrm>
          <a:prstGeom prst="rect">
            <a:avLst/>
          </a:prstGeom>
          <a:solidFill>
            <a:schemeClr val="bg1"/>
          </a:solidFill>
          <a:ln>
            <a:solidFill>
              <a:schemeClr val="accent1"/>
            </a:solidFill>
          </a:ln>
        </p:spPr>
        <p:txBody>
          <a:bodyPr wrap="square" rtlCol="0">
            <a:spAutoFit/>
          </a:bodyPr>
          <a:lstStyle/>
          <a:p>
            <a:pPr algn="ctr"/>
            <a:r>
              <a:rPr lang="en-US" sz="4400" dirty="0"/>
              <a:t>Results</a:t>
            </a:r>
          </a:p>
        </p:txBody>
      </p:sp>
      <p:sp>
        <p:nvSpPr>
          <p:cNvPr id="14" name="Rounded Rectangle 18">
            <a:extLst>
              <a:ext uri="{FF2B5EF4-FFF2-40B4-BE49-F238E27FC236}">
                <a16:creationId xmlns:a16="http://schemas.microsoft.com/office/drawing/2014/main" id="{BBCDCECD-E2E1-4632-84FE-A6CFD77DFDA2}"/>
              </a:ext>
            </a:extLst>
          </p:cNvPr>
          <p:cNvSpPr/>
          <p:nvPr/>
        </p:nvSpPr>
        <p:spPr>
          <a:xfrm>
            <a:off x="17004081" y="26560369"/>
            <a:ext cx="26356004" cy="381598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extBox 14">
            <a:extLst>
              <a:ext uri="{FF2B5EF4-FFF2-40B4-BE49-F238E27FC236}">
                <a16:creationId xmlns:a16="http://schemas.microsoft.com/office/drawing/2014/main" id="{DC55035F-05C0-4592-8D75-FC847E077E1B}"/>
              </a:ext>
            </a:extLst>
          </p:cNvPr>
          <p:cNvSpPr txBox="1"/>
          <p:nvPr/>
        </p:nvSpPr>
        <p:spPr>
          <a:xfrm>
            <a:off x="21956706" y="26146801"/>
            <a:ext cx="15899880" cy="769441"/>
          </a:xfrm>
          <a:prstGeom prst="rect">
            <a:avLst/>
          </a:prstGeom>
          <a:solidFill>
            <a:schemeClr val="bg1"/>
          </a:solidFill>
          <a:ln>
            <a:solidFill>
              <a:schemeClr val="accent1"/>
            </a:solidFill>
          </a:ln>
        </p:spPr>
        <p:txBody>
          <a:bodyPr wrap="square" rtlCol="0">
            <a:spAutoFit/>
          </a:bodyPr>
          <a:lstStyle/>
          <a:p>
            <a:pPr algn="ctr"/>
            <a:r>
              <a:rPr lang="en-US" sz="4400" dirty="0"/>
              <a:t>Future Work</a:t>
            </a:r>
          </a:p>
        </p:txBody>
      </p:sp>
      <p:sp>
        <p:nvSpPr>
          <p:cNvPr id="20" name="Rounded Rectangle 12">
            <a:extLst>
              <a:ext uri="{FF2B5EF4-FFF2-40B4-BE49-F238E27FC236}">
                <a16:creationId xmlns:a16="http://schemas.microsoft.com/office/drawing/2014/main" id="{A7487E2A-7552-4759-8033-6675E73670CC}"/>
              </a:ext>
            </a:extLst>
          </p:cNvPr>
          <p:cNvSpPr/>
          <p:nvPr/>
        </p:nvSpPr>
        <p:spPr>
          <a:xfrm>
            <a:off x="17004081" y="30474150"/>
            <a:ext cx="26356004" cy="1200329"/>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15DD51-FAB5-4CB2-91A3-F3E87AF9F6CC}"/>
              </a:ext>
            </a:extLst>
          </p:cNvPr>
          <p:cNvSpPr txBox="1"/>
          <p:nvPr/>
        </p:nvSpPr>
        <p:spPr>
          <a:xfrm>
            <a:off x="16983437" y="30392176"/>
            <a:ext cx="17565377" cy="830997"/>
          </a:xfrm>
          <a:prstGeom prst="rect">
            <a:avLst/>
          </a:prstGeom>
          <a:noFill/>
        </p:spPr>
        <p:txBody>
          <a:bodyPr wrap="square" rtlCol="0">
            <a:spAutoFit/>
          </a:bodyPr>
          <a:lstStyle/>
          <a:p>
            <a:r>
              <a:rPr lang="en-US" sz="4800" dirty="0"/>
              <a:t>References:</a:t>
            </a:r>
          </a:p>
        </p:txBody>
      </p:sp>
      <p:sp>
        <p:nvSpPr>
          <p:cNvPr id="26" name="TextBox 25">
            <a:extLst>
              <a:ext uri="{FF2B5EF4-FFF2-40B4-BE49-F238E27FC236}">
                <a16:creationId xmlns:a16="http://schemas.microsoft.com/office/drawing/2014/main" id="{E277FEA3-C56D-4EEE-A8AA-147E0D76A315}"/>
              </a:ext>
            </a:extLst>
          </p:cNvPr>
          <p:cNvSpPr txBox="1"/>
          <p:nvPr/>
        </p:nvSpPr>
        <p:spPr>
          <a:xfrm>
            <a:off x="2401023" y="23246251"/>
            <a:ext cx="12801600" cy="769441"/>
          </a:xfrm>
          <a:prstGeom prst="rect">
            <a:avLst/>
          </a:prstGeom>
          <a:solidFill>
            <a:schemeClr val="bg1"/>
          </a:solidFill>
          <a:ln>
            <a:solidFill>
              <a:schemeClr val="accent1"/>
            </a:solidFill>
          </a:ln>
        </p:spPr>
        <p:txBody>
          <a:bodyPr wrap="square" rtlCol="0">
            <a:spAutoFit/>
          </a:bodyPr>
          <a:lstStyle/>
          <a:p>
            <a:pPr algn="ctr"/>
            <a:r>
              <a:rPr lang="en-US" sz="4400" dirty="0"/>
              <a:t>Input Data Types and Cleaning</a:t>
            </a:r>
          </a:p>
        </p:txBody>
      </p:sp>
      <p:sp>
        <p:nvSpPr>
          <p:cNvPr id="4" name="Right Triangle 3">
            <a:extLst>
              <a:ext uri="{FF2B5EF4-FFF2-40B4-BE49-F238E27FC236}">
                <a16:creationId xmlns:a16="http://schemas.microsoft.com/office/drawing/2014/main" id="{F65451AA-141E-45CB-A51B-ACBE4A032C2C}"/>
              </a:ext>
            </a:extLst>
          </p:cNvPr>
          <p:cNvSpPr/>
          <p:nvPr/>
        </p:nvSpPr>
        <p:spPr>
          <a:xfrm flipH="1">
            <a:off x="10778164" y="7491940"/>
            <a:ext cx="5764788" cy="3334423"/>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EC9B9D5-2C4B-4009-B9D9-0D9328B3F3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09" b="89941" l="4252" r="90000">
                        <a14:foregroundMark x1="57165" y1="69527" x2="57165" y2="69527"/>
                        <a14:foregroundMark x1="60079" y1="74704" x2="60079" y2="74704"/>
                        <a14:foregroundMark x1="47008" y1="68047" x2="47008" y2="68047"/>
                        <a14:foregroundMark x1="69528" y1="60355" x2="69528" y2="60355"/>
                        <a14:foregroundMark x1="63307" y1="36095" x2="63307" y2="36095"/>
                        <a14:foregroundMark x1="61732" y1="16716" x2="61732" y2="16716"/>
                        <a14:foregroundMark x1="53780" y1="12426" x2="57638" y2="43491"/>
                        <a14:foregroundMark x1="57638" y1="43491" x2="55512" y2="64941"/>
                        <a14:foregroundMark x1="55512" y1="64941" x2="51811" y2="78846"/>
                        <a14:foregroundMark x1="51811" y1="78846" x2="51339" y2="74260"/>
                        <a14:foregroundMark x1="77953" y1="74112" x2="59370" y2="72633"/>
                        <a14:foregroundMark x1="59370" y1="72633" x2="51890" y2="67751"/>
                        <a14:foregroundMark x1="51890" y1="67751" x2="46299" y2="67456"/>
                        <a14:foregroundMark x1="43543" y1="12722" x2="34961" y2="8876"/>
                        <a14:foregroundMark x1="34961" y1="8876" x2="26142" y2="10799"/>
                        <a14:foregroundMark x1="26142" y1="10799" x2="19134" y2="17604"/>
                        <a14:foregroundMark x1="19134" y1="17604" x2="27795" y2="26923"/>
                        <a14:foregroundMark x1="27795" y1="26923" x2="38031" y2="23373"/>
                        <a14:foregroundMark x1="38031" y1="23373" x2="47402" y2="8728"/>
                        <a14:foregroundMark x1="47402" y1="8728" x2="40709" y2="12426"/>
                        <a14:foregroundMark x1="16614" y1="16568" x2="9055" y2="21154"/>
                        <a14:foregroundMark x1="9055" y1="21154" x2="2835" y2="31509"/>
                        <a14:foregroundMark x1="2835" y1="31509" x2="2362" y2="49260"/>
                        <a14:foregroundMark x1="2362" y1="49260" x2="4252" y2="64349"/>
                        <a14:foregroundMark x1="4252" y1="64349" x2="12283" y2="57840"/>
                        <a14:foregroundMark x1="12283" y1="57840" x2="18268" y2="25592"/>
                        <a14:foregroundMark x1="18268" y1="25592" x2="15669" y2="17308"/>
                        <a14:foregroundMark x1="38425" y1="7249" x2="64409" y2="7692"/>
                        <a14:foregroundMark x1="64409" y1="7692" x2="40315" y2="6509"/>
                        <a14:foregroundMark x1="47244" y1="64349" x2="47244" y2="65237"/>
                        <a14:foregroundMark x1="45354" y1="40237" x2="46063" y2="42456"/>
                        <a14:foregroundMark x1="75669" y1="33136" x2="73937" y2="48817"/>
                        <a14:foregroundMark x1="73937" y1="48817" x2="75669" y2="34024"/>
                        <a14:foregroundMark x1="75669" y1="34024" x2="74331" y2="32692"/>
                        <a14:foregroundMark x1="77244" y1="65828" x2="76614" y2="65089"/>
                        <a14:foregroundMark x1="79291" y1="64497" x2="76457" y2="69675"/>
                        <a14:foregroundMark x1="79685" y1="64201" x2="79764" y2="60059"/>
                        <a14:foregroundMark x1="74016" y1="31213" x2="66299" y2="24852"/>
                        <a14:foregroundMark x1="66299" y1="24852" x2="60709" y2="40976"/>
                        <a14:foregroundMark x1="60709" y1="40976" x2="64016" y2="55769"/>
                        <a14:foregroundMark x1="64016" y1="55769" x2="72126" y2="55917"/>
                        <a14:foregroundMark x1="72126" y1="55917" x2="74331" y2="40680"/>
                        <a14:foregroundMark x1="74331" y1="40680" x2="71496" y2="26923"/>
                        <a14:foregroundMark x1="71496" y1="26923" x2="69528" y2="26479"/>
                        <a14:foregroundMark x1="70236" y1="34615" x2="68819" y2="32249"/>
                        <a14:foregroundMark x1="33386" y1="73077" x2="33386" y2="73669"/>
                        <a14:foregroundMark x1="33150" y1="79290" x2="33622" y2="78698"/>
                        <a14:foregroundMark x1="33701" y1="75444" x2="33071" y2="74408"/>
                        <a14:foregroundMark x1="34331" y1="71746" x2="33780" y2="70414"/>
                        <a14:foregroundMark x1="34173" y1="82249" x2="29764" y2="68639"/>
                        <a14:foregroundMark x1="29764" y1="68639" x2="31654" y2="83728"/>
                        <a14:foregroundMark x1="31654" y1="83728" x2="33622" y2="80917"/>
                        <a14:foregroundMark x1="66299" y1="85207" x2="66220" y2="84911"/>
                        <a14:foregroundMark x1="71496" y1="84911" x2="70079" y2="83876"/>
                        <a14:foregroundMark x1="70709" y1="84320" x2="70157" y2="82988"/>
                        <a14:foregroundMark x1="73701" y1="82840" x2="65433" y2="85947"/>
                        <a14:foregroundMark x1="65433" y1="85947" x2="71371" y2="88608"/>
                        <a14:foregroundMark x1="72701" y1="86140" x2="72205" y2="84763"/>
                        <a14:backgroundMark x1="81969" y1="89497" x2="74299" y2="89081"/>
                        <a14:backgroundMark x1="74323" y1="89020" x2="81181" y2="88609"/>
                        <a14:backgroundMark x1="49291" y1="93343" x2="48976" y2="93047"/>
                        <a14:backgroundMark x1="47087" y1="92899" x2="44724" y2="91124"/>
                        <a14:backgroundMark x1="74803" y1="85207" x2="74658" y2="85309"/>
                        <a14:backgroundMark x1="72520" y1="93195" x2="73465" y2="92604"/>
                        <a14:backgroundMark x1="72441" y1="91864" x2="64409" y2="91124"/>
                        <a14:backgroundMark x1="64409" y1="91124" x2="59370" y2="93491"/>
                        <a14:backgroundMark x1="74567" y1="88018" x2="71654" y2="92899"/>
                      </a14:backgroundRemoval>
                    </a14:imgEffect>
                  </a14:imgLayer>
                </a14:imgProps>
              </a:ext>
              <a:ext uri="{28A0092B-C50C-407E-A947-70E740481C1C}">
                <a14:useLocalDpi xmlns:a14="http://schemas.microsoft.com/office/drawing/2010/main" val="0"/>
              </a:ext>
            </a:extLst>
          </a:blip>
          <a:stretch>
            <a:fillRect/>
          </a:stretch>
        </p:blipFill>
        <p:spPr>
          <a:xfrm rot="20041000">
            <a:off x="11456432" y="7398327"/>
            <a:ext cx="4919666" cy="2618657"/>
          </a:xfrm>
          <a:prstGeom prst="rect">
            <a:avLst/>
          </a:prstGeom>
        </p:spPr>
      </p:pic>
      <p:sp>
        <p:nvSpPr>
          <p:cNvPr id="5" name="TextBox 4">
            <a:extLst>
              <a:ext uri="{FF2B5EF4-FFF2-40B4-BE49-F238E27FC236}">
                <a16:creationId xmlns:a16="http://schemas.microsoft.com/office/drawing/2014/main" id="{92BEC798-2E03-4325-9D56-5338FAE0F4F7}"/>
              </a:ext>
            </a:extLst>
          </p:cNvPr>
          <p:cNvSpPr txBox="1"/>
          <p:nvPr/>
        </p:nvSpPr>
        <p:spPr>
          <a:xfrm>
            <a:off x="1129305" y="6836679"/>
            <a:ext cx="9998385" cy="3416320"/>
          </a:xfrm>
          <a:prstGeom prst="rect">
            <a:avLst/>
          </a:prstGeom>
          <a:noFill/>
        </p:spPr>
        <p:txBody>
          <a:bodyPr wrap="square" rtlCol="0">
            <a:spAutoFit/>
          </a:bodyPr>
          <a:lstStyle/>
          <a:p>
            <a:r>
              <a:rPr lang="en-US" sz="3600" dirty="0"/>
              <a:t>Driving up and down hills is a source of stress for batteries in electrified vehicles.  This software uses geographic information systems (GIS) data to determine the elevation profiles for King County Metro bus routes and rank the difficulty based on road grade.</a:t>
            </a:r>
          </a:p>
        </p:txBody>
      </p:sp>
      <p:sp>
        <p:nvSpPr>
          <p:cNvPr id="16" name="TextBox 15">
            <a:extLst>
              <a:ext uri="{FF2B5EF4-FFF2-40B4-BE49-F238E27FC236}">
                <a16:creationId xmlns:a16="http://schemas.microsoft.com/office/drawing/2014/main" id="{68D0E845-D26B-4121-91F2-70E6D0124C88}"/>
              </a:ext>
            </a:extLst>
          </p:cNvPr>
          <p:cNvSpPr txBox="1"/>
          <p:nvPr/>
        </p:nvSpPr>
        <p:spPr>
          <a:xfrm>
            <a:off x="17370250" y="27546680"/>
            <a:ext cx="19970426"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t>Add more points along the route for a smoother elevation profile</a:t>
            </a:r>
          </a:p>
          <a:p>
            <a:pPr marL="571500" indent="-571500">
              <a:buFont typeface="Arial" panose="020B0604020202020204" pitchFamily="34" charset="0"/>
              <a:buChar char="•"/>
            </a:pPr>
            <a:r>
              <a:rPr lang="en-US" sz="3600" dirty="0"/>
              <a:t>Combine elevation surface and terrain models to account for bridges and overpasses</a:t>
            </a:r>
          </a:p>
          <a:p>
            <a:pPr marL="571500" indent="-571500">
              <a:buFont typeface="Arial" panose="020B0604020202020204" pitchFamily="34" charset="0"/>
              <a:buChar char="•"/>
            </a:pPr>
            <a:r>
              <a:rPr lang="en-US" sz="3600" dirty="0"/>
              <a:t>Create Python package for data cleaning</a:t>
            </a:r>
          </a:p>
          <a:p>
            <a:pPr marL="571500" indent="-571500">
              <a:buFont typeface="Arial" panose="020B0604020202020204" pitchFamily="34" charset="0"/>
              <a:buChar char="•"/>
            </a:pPr>
            <a:r>
              <a:rPr lang="en-US" sz="3600" dirty="0"/>
              <a:t>Add stress parameters to get a better estimate of battery fatigue</a:t>
            </a:r>
          </a:p>
        </p:txBody>
      </p:sp>
      <p:pic>
        <p:nvPicPr>
          <p:cNvPr id="17" name="Picture 16">
            <a:extLst>
              <a:ext uri="{FF2B5EF4-FFF2-40B4-BE49-F238E27FC236}">
                <a16:creationId xmlns:a16="http://schemas.microsoft.com/office/drawing/2014/main" id="{9E29C65D-93CA-427B-A62B-6BCD1FEEBD88}"/>
              </a:ext>
            </a:extLst>
          </p:cNvPr>
          <p:cNvPicPr>
            <a:picLocks noChangeAspect="1"/>
          </p:cNvPicPr>
          <p:nvPr/>
        </p:nvPicPr>
        <p:blipFill>
          <a:blip r:embed="rId4"/>
          <a:stretch>
            <a:fillRect/>
          </a:stretch>
        </p:blipFill>
        <p:spPr>
          <a:xfrm>
            <a:off x="1596066" y="25823228"/>
            <a:ext cx="2915329" cy="5099840"/>
          </a:xfrm>
          <a:prstGeom prst="rect">
            <a:avLst/>
          </a:prstGeom>
        </p:spPr>
      </p:pic>
      <p:pic>
        <p:nvPicPr>
          <p:cNvPr id="1026" name="Picture 2" descr="1280px-King_County_Metro_logo.svg.png (1280Ã458)">
            <a:extLst>
              <a:ext uri="{FF2B5EF4-FFF2-40B4-BE49-F238E27FC236}">
                <a16:creationId xmlns:a16="http://schemas.microsoft.com/office/drawing/2014/main" id="{8BB45396-F1B8-439B-85F4-8F30A36B5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05" y="24228523"/>
            <a:ext cx="3912475" cy="1399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F437E7-AAE9-4EF6-BF11-DB964181EBCD}"/>
              </a:ext>
            </a:extLst>
          </p:cNvPr>
          <p:cNvPicPr>
            <a:picLocks noChangeAspect="1"/>
          </p:cNvPicPr>
          <p:nvPr/>
        </p:nvPicPr>
        <p:blipFill>
          <a:blip r:embed="rId6"/>
          <a:stretch>
            <a:fillRect/>
          </a:stretch>
        </p:blipFill>
        <p:spPr>
          <a:xfrm>
            <a:off x="11643046" y="25788889"/>
            <a:ext cx="3945159" cy="5099840"/>
          </a:xfrm>
          <a:prstGeom prst="rect">
            <a:avLst/>
          </a:prstGeom>
        </p:spPr>
      </p:pic>
      <p:pic>
        <p:nvPicPr>
          <p:cNvPr id="1028" name="Picture 4" descr="DNR.png (254Ã254)">
            <a:extLst>
              <a:ext uri="{FF2B5EF4-FFF2-40B4-BE49-F238E27FC236}">
                <a16:creationId xmlns:a16="http://schemas.microsoft.com/office/drawing/2014/main" id="{F810BD77-A384-440A-886D-C8190215579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181" y1="61417" x2="49213" y2="66142"/>
                      </a14:backgroundRemoval>
                    </a14:imgEffect>
                  </a14:imgLayer>
                </a14:imgProps>
              </a:ext>
              <a:ext uri="{28A0092B-C50C-407E-A947-70E740481C1C}">
                <a14:useLocalDpi xmlns:a14="http://schemas.microsoft.com/office/drawing/2010/main" val="0"/>
              </a:ext>
            </a:extLst>
          </a:blip>
          <a:srcRect/>
          <a:stretch>
            <a:fillRect/>
          </a:stretch>
        </p:blipFill>
        <p:spPr bwMode="auto">
          <a:xfrm>
            <a:off x="13111572" y="23837885"/>
            <a:ext cx="2171417" cy="217141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127D633-136D-4852-B472-727ACEAB1CFC}"/>
              </a:ext>
            </a:extLst>
          </p:cNvPr>
          <p:cNvSpPr txBox="1"/>
          <p:nvPr/>
        </p:nvSpPr>
        <p:spPr>
          <a:xfrm>
            <a:off x="890088" y="31016319"/>
            <a:ext cx="5744628" cy="584775"/>
          </a:xfrm>
          <a:prstGeom prst="rect">
            <a:avLst/>
          </a:prstGeom>
          <a:noFill/>
        </p:spPr>
        <p:txBody>
          <a:bodyPr wrap="square" rtlCol="0">
            <a:spAutoFit/>
          </a:bodyPr>
          <a:lstStyle/>
          <a:p>
            <a:r>
              <a:rPr lang="en-US" sz="3200" dirty="0"/>
              <a:t>Bus routes: Shapefile (.</a:t>
            </a:r>
            <a:r>
              <a:rPr lang="en-US" sz="3200" dirty="0" err="1"/>
              <a:t>shp</a:t>
            </a:r>
            <a:r>
              <a:rPr lang="en-US" sz="3200" dirty="0"/>
              <a:t>)</a:t>
            </a:r>
          </a:p>
        </p:txBody>
      </p:sp>
      <p:sp>
        <p:nvSpPr>
          <p:cNvPr id="54" name="TextBox 53">
            <a:extLst>
              <a:ext uri="{FF2B5EF4-FFF2-40B4-BE49-F238E27FC236}">
                <a16:creationId xmlns:a16="http://schemas.microsoft.com/office/drawing/2014/main" id="{8A86792B-7618-4549-8E7E-E829DE000D4F}"/>
              </a:ext>
            </a:extLst>
          </p:cNvPr>
          <p:cNvSpPr txBox="1"/>
          <p:nvPr/>
        </p:nvSpPr>
        <p:spPr>
          <a:xfrm>
            <a:off x="11173625" y="31016319"/>
            <a:ext cx="5744628" cy="584775"/>
          </a:xfrm>
          <a:prstGeom prst="rect">
            <a:avLst/>
          </a:prstGeom>
          <a:noFill/>
        </p:spPr>
        <p:txBody>
          <a:bodyPr wrap="square" rtlCol="0">
            <a:spAutoFit/>
          </a:bodyPr>
          <a:lstStyle/>
          <a:p>
            <a:r>
              <a:rPr lang="en-US" sz="3200" dirty="0"/>
              <a:t>Elevation: Raster file (.</a:t>
            </a:r>
            <a:r>
              <a:rPr lang="en-US" sz="3200" dirty="0" err="1"/>
              <a:t>tif</a:t>
            </a:r>
            <a:r>
              <a:rPr lang="en-US" sz="3200" dirty="0"/>
              <a:t>)</a:t>
            </a:r>
          </a:p>
        </p:txBody>
      </p:sp>
      <p:pic>
        <p:nvPicPr>
          <p:cNvPr id="2" name="Picture 2" descr="https://user-images.githubusercontent.com/10944497/54259588-88a1fc80-4523-11e9-93e4-e5a417b13da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9995" y="21862903"/>
            <a:ext cx="6875943" cy="3714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user-images.githubusercontent.com/10944497/54259617-9ce5f980-4523-11e9-9359-8a3242333ec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74846" y="14006761"/>
            <a:ext cx="7012960" cy="377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ser-images.githubusercontent.com/10944497/54259622-a2434400-4523-11e9-8e93-5421c42bc3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48128" y="10389616"/>
            <a:ext cx="6839678" cy="3678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ser-images.githubusercontent.com/10944497/54259628-a5d6cb00-4523-11e9-8500-79b4fa1417d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97865" y="6558724"/>
            <a:ext cx="6887112" cy="37208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ser-images.githubusercontent.com/10944497/54259633-aa02e880-4523-11e9-839c-8fa28ce87ba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4799" y="17884115"/>
            <a:ext cx="7086333" cy="38114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p:cNvGraphicFramePr>
            <a:graphicFrameLocks noGrp="1"/>
          </p:cNvGraphicFramePr>
          <p:nvPr>
            <p:extLst>
              <p:ext uri="{D42A27DB-BD31-4B8C-83A1-F6EECF244321}">
                <p14:modId xmlns:p14="http://schemas.microsoft.com/office/powerpoint/2010/main" val="1507326895"/>
              </p:ext>
            </p:extLst>
          </p:nvPr>
        </p:nvGraphicFramePr>
        <p:xfrm>
          <a:off x="24864914" y="20916898"/>
          <a:ext cx="17791845" cy="4427940"/>
        </p:xfrm>
        <a:graphic>
          <a:graphicData uri="http://schemas.openxmlformats.org/drawingml/2006/table">
            <a:tbl>
              <a:tblPr firstRow="1" bandRow="1">
                <a:tableStyleId>{5C22544A-7EE6-4342-B048-85BDC9FD1C3A}</a:tableStyleId>
              </a:tblPr>
              <a:tblGrid>
                <a:gridCol w="3558369">
                  <a:extLst>
                    <a:ext uri="{9D8B030D-6E8A-4147-A177-3AD203B41FA5}">
                      <a16:colId xmlns:a16="http://schemas.microsoft.com/office/drawing/2014/main" val="3121787263"/>
                    </a:ext>
                  </a:extLst>
                </a:gridCol>
                <a:gridCol w="3558369">
                  <a:extLst>
                    <a:ext uri="{9D8B030D-6E8A-4147-A177-3AD203B41FA5}">
                      <a16:colId xmlns:a16="http://schemas.microsoft.com/office/drawing/2014/main" val="1952045556"/>
                    </a:ext>
                  </a:extLst>
                </a:gridCol>
                <a:gridCol w="3558369">
                  <a:extLst>
                    <a:ext uri="{9D8B030D-6E8A-4147-A177-3AD203B41FA5}">
                      <a16:colId xmlns:a16="http://schemas.microsoft.com/office/drawing/2014/main" val="429256834"/>
                    </a:ext>
                  </a:extLst>
                </a:gridCol>
                <a:gridCol w="3558369">
                  <a:extLst>
                    <a:ext uri="{9D8B030D-6E8A-4147-A177-3AD203B41FA5}">
                      <a16:colId xmlns:a16="http://schemas.microsoft.com/office/drawing/2014/main" val="1370083724"/>
                    </a:ext>
                  </a:extLst>
                </a:gridCol>
                <a:gridCol w="3558369">
                  <a:extLst>
                    <a:ext uri="{9D8B030D-6E8A-4147-A177-3AD203B41FA5}">
                      <a16:colId xmlns:a16="http://schemas.microsoft.com/office/drawing/2014/main" val="3223647894"/>
                    </a:ext>
                  </a:extLst>
                </a:gridCol>
              </a:tblGrid>
              <a:tr h="737990">
                <a:tc>
                  <a:txBody>
                    <a:bodyPr/>
                    <a:lstStyle/>
                    <a:p>
                      <a:pPr algn="ctr"/>
                      <a:endParaRPr lang="en-US" sz="3600" dirty="0"/>
                    </a:p>
                  </a:txBody>
                  <a:tcPr anchor="ctr"/>
                </a:tc>
                <a:tc>
                  <a:txBody>
                    <a:bodyPr/>
                    <a:lstStyle/>
                    <a:p>
                      <a:pPr algn="ctr"/>
                      <a:r>
                        <a:rPr lang="en-US" sz="3600" dirty="0"/>
                        <a:t>Method 1 (10</a:t>
                      </a:r>
                      <a:r>
                        <a:rPr lang="en-US" sz="3600" baseline="30000" dirty="0"/>
                        <a:t>-4</a:t>
                      </a:r>
                      <a:r>
                        <a:rPr lang="en-US" sz="3600" dirty="0"/>
                        <a:t>)</a:t>
                      </a:r>
                    </a:p>
                  </a:txBody>
                  <a:tcPr anchor="ctr"/>
                </a:tc>
                <a:tc>
                  <a:txBody>
                    <a:bodyPr/>
                    <a:lstStyle/>
                    <a:p>
                      <a:pPr algn="ctr"/>
                      <a:r>
                        <a:rPr lang="en-US" sz="3600" dirty="0"/>
                        <a:t>Method 2 (10</a:t>
                      </a:r>
                      <a:r>
                        <a:rPr lang="en-US" sz="3600" baseline="30000" dirty="0"/>
                        <a:t>-2</a:t>
                      </a:r>
                      <a:r>
                        <a:rPr lang="en-US" sz="3600" dirty="0"/>
                        <a:t>)</a:t>
                      </a:r>
                    </a:p>
                  </a:txBody>
                  <a:tcPr anchor="ctr"/>
                </a:tc>
                <a:tc>
                  <a:txBody>
                    <a:bodyPr/>
                    <a:lstStyle/>
                    <a:p>
                      <a:pPr algn="ctr"/>
                      <a:r>
                        <a:rPr lang="en-US" sz="3600" dirty="0"/>
                        <a:t>Method 3 (10</a:t>
                      </a:r>
                      <a:r>
                        <a:rPr lang="en-US" sz="3600" baseline="30000" dirty="0"/>
                        <a:t>-4</a:t>
                      </a:r>
                      <a:r>
                        <a:rPr lang="en-US" sz="3600" dirty="0"/>
                        <a:t>)</a:t>
                      </a:r>
                    </a:p>
                  </a:txBody>
                  <a:tcPr anchor="ctr"/>
                </a:tc>
                <a:tc>
                  <a:txBody>
                    <a:bodyPr/>
                    <a:lstStyle/>
                    <a:p>
                      <a:pPr algn="ctr"/>
                      <a:r>
                        <a:rPr lang="en-US" sz="3600" dirty="0"/>
                        <a:t>Method 4 (10</a:t>
                      </a:r>
                      <a:r>
                        <a:rPr lang="en-US" sz="3600" baseline="30000" dirty="0"/>
                        <a:t>-4</a:t>
                      </a:r>
                      <a:r>
                        <a:rPr lang="en-US" sz="3600" dirty="0"/>
                        <a:t>)</a:t>
                      </a:r>
                    </a:p>
                  </a:txBody>
                  <a:tcPr anchor="ctr"/>
                </a:tc>
                <a:extLst>
                  <a:ext uri="{0D108BD9-81ED-4DB2-BD59-A6C34878D82A}">
                    <a16:rowId xmlns:a16="http://schemas.microsoft.com/office/drawing/2014/main" val="817066211"/>
                  </a:ext>
                </a:extLst>
              </a:tr>
              <a:tr h="737990">
                <a:tc>
                  <a:txBody>
                    <a:bodyPr/>
                    <a:lstStyle/>
                    <a:p>
                      <a:pPr algn="ctr"/>
                      <a:r>
                        <a:rPr lang="en-US" sz="3600" dirty="0"/>
                        <a:t>Route 40</a:t>
                      </a:r>
                    </a:p>
                  </a:txBody>
                  <a:tcPr anchor="ctr"/>
                </a:tc>
                <a:tc>
                  <a:txBody>
                    <a:bodyPr/>
                    <a:lstStyle/>
                    <a:p>
                      <a:pPr algn="ctr"/>
                      <a:r>
                        <a:rPr lang="en-US" sz="3600" dirty="0"/>
                        <a:t>3.30</a:t>
                      </a:r>
                    </a:p>
                  </a:txBody>
                  <a:tcPr anchor="ctr"/>
                </a:tc>
                <a:tc>
                  <a:txBody>
                    <a:bodyPr/>
                    <a:lstStyle/>
                    <a:p>
                      <a:pPr algn="ctr"/>
                      <a:r>
                        <a:rPr lang="en-US" sz="3600" dirty="0"/>
                        <a:t>2.17</a:t>
                      </a:r>
                    </a:p>
                  </a:txBody>
                  <a:tcPr anchor="ctr"/>
                </a:tc>
                <a:tc>
                  <a:txBody>
                    <a:bodyPr/>
                    <a:lstStyle/>
                    <a:p>
                      <a:pPr algn="ctr"/>
                      <a:r>
                        <a:rPr lang="en-US" sz="3600" dirty="0"/>
                        <a:t>1.69</a:t>
                      </a:r>
                    </a:p>
                  </a:txBody>
                  <a:tcPr anchor="ctr"/>
                </a:tc>
                <a:tc>
                  <a:txBody>
                    <a:bodyPr/>
                    <a:lstStyle/>
                    <a:p>
                      <a:pPr algn="ctr"/>
                      <a:r>
                        <a:rPr lang="en-US" sz="3600" dirty="0"/>
                        <a:t>-1.60</a:t>
                      </a:r>
                    </a:p>
                  </a:txBody>
                  <a:tcPr anchor="ctr"/>
                </a:tc>
                <a:extLst>
                  <a:ext uri="{0D108BD9-81ED-4DB2-BD59-A6C34878D82A}">
                    <a16:rowId xmlns:a16="http://schemas.microsoft.com/office/drawing/2014/main" val="3407320133"/>
                  </a:ext>
                </a:extLst>
              </a:tr>
              <a:tr h="737990">
                <a:tc>
                  <a:txBody>
                    <a:bodyPr/>
                    <a:lstStyle/>
                    <a:p>
                      <a:pPr algn="ctr"/>
                      <a:r>
                        <a:rPr lang="en-US" sz="3600" dirty="0"/>
                        <a:t>Route 45</a:t>
                      </a:r>
                    </a:p>
                  </a:txBody>
                  <a:tcPr anchor="ctr"/>
                </a:tc>
                <a:tc>
                  <a:txBody>
                    <a:bodyPr/>
                    <a:lstStyle/>
                    <a:p>
                      <a:pPr algn="ctr"/>
                      <a:r>
                        <a:rPr lang="en-US" sz="3600" dirty="0"/>
                        <a:t>3.58</a:t>
                      </a:r>
                    </a:p>
                  </a:txBody>
                  <a:tcPr anchor="ctr"/>
                </a:tc>
                <a:tc>
                  <a:txBody>
                    <a:bodyPr/>
                    <a:lstStyle/>
                    <a:p>
                      <a:pPr algn="ctr"/>
                      <a:r>
                        <a:rPr lang="en-US" sz="3600" dirty="0"/>
                        <a:t>2.22</a:t>
                      </a:r>
                    </a:p>
                  </a:txBody>
                  <a:tcPr anchor="ctr"/>
                </a:tc>
                <a:tc>
                  <a:txBody>
                    <a:bodyPr/>
                    <a:lstStyle/>
                    <a:p>
                      <a:pPr algn="ctr"/>
                      <a:r>
                        <a:rPr lang="en-US" sz="3600" dirty="0"/>
                        <a:t>2.04</a:t>
                      </a:r>
                    </a:p>
                  </a:txBody>
                  <a:tcPr anchor="ctr"/>
                </a:tc>
                <a:tc>
                  <a:txBody>
                    <a:bodyPr/>
                    <a:lstStyle/>
                    <a:p>
                      <a:pPr algn="ctr"/>
                      <a:r>
                        <a:rPr lang="en-US" sz="3600" dirty="0"/>
                        <a:t>-1.55</a:t>
                      </a:r>
                    </a:p>
                  </a:txBody>
                  <a:tcPr anchor="ctr"/>
                </a:tc>
                <a:extLst>
                  <a:ext uri="{0D108BD9-81ED-4DB2-BD59-A6C34878D82A}">
                    <a16:rowId xmlns:a16="http://schemas.microsoft.com/office/drawing/2014/main" val="2204422420"/>
                  </a:ext>
                </a:extLst>
              </a:tr>
              <a:tr h="737990">
                <a:tc>
                  <a:txBody>
                    <a:bodyPr/>
                    <a:lstStyle/>
                    <a:p>
                      <a:pPr algn="ctr"/>
                      <a:r>
                        <a:rPr lang="en-US" sz="3600" dirty="0"/>
                        <a:t>Route 48</a:t>
                      </a:r>
                    </a:p>
                  </a:txBody>
                  <a:tcPr anchor="ctr"/>
                </a:tc>
                <a:tc>
                  <a:txBody>
                    <a:bodyPr/>
                    <a:lstStyle/>
                    <a:p>
                      <a:pPr algn="ctr"/>
                      <a:r>
                        <a:rPr lang="en-US" sz="3600" dirty="0">
                          <a:solidFill>
                            <a:srgbClr val="FF0000"/>
                          </a:solidFill>
                        </a:rPr>
                        <a:t>6.85</a:t>
                      </a:r>
                    </a:p>
                  </a:txBody>
                  <a:tcPr anchor="ctr"/>
                </a:tc>
                <a:tc>
                  <a:txBody>
                    <a:bodyPr/>
                    <a:lstStyle/>
                    <a:p>
                      <a:pPr algn="ctr"/>
                      <a:r>
                        <a:rPr lang="en-US" sz="3600" dirty="0">
                          <a:solidFill>
                            <a:srgbClr val="FF0000"/>
                          </a:solidFill>
                        </a:rPr>
                        <a:t>2.88</a:t>
                      </a:r>
                    </a:p>
                  </a:txBody>
                  <a:tcPr anchor="ctr"/>
                </a:tc>
                <a:tc>
                  <a:txBody>
                    <a:bodyPr/>
                    <a:lstStyle/>
                    <a:p>
                      <a:pPr algn="ctr"/>
                      <a:r>
                        <a:rPr lang="en-US" sz="3600" dirty="0">
                          <a:solidFill>
                            <a:srgbClr val="FF0000"/>
                          </a:solidFill>
                        </a:rPr>
                        <a:t>3.96</a:t>
                      </a:r>
                    </a:p>
                  </a:txBody>
                  <a:tcPr anchor="ctr"/>
                </a:tc>
                <a:tc>
                  <a:txBody>
                    <a:bodyPr/>
                    <a:lstStyle/>
                    <a:p>
                      <a:pPr algn="ctr"/>
                      <a:r>
                        <a:rPr lang="en-US" sz="3600" dirty="0">
                          <a:solidFill>
                            <a:srgbClr val="FF0000"/>
                          </a:solidFill>
                        </a:rPr>
                        <a:t>-2.90</a:t>
                      </a:r>
                    </a:p>
                  </a:txBody>
                  <a:tcPr anchor="ctr"/>
                </a:tc>
                <a:extLst>
                  <a:ext uri="{0D108BD9-81ED-4DB2-BD59-A6C34878D82A}">
                    <a16:rowId xmlns:a16="http://schemas.microsoft.com/office/drawing/2014/main" val="860118513"/>
                  </a:ext>
                </a:extLst>
              </a:tr>
              <a:tr h="737990">
                <a:tc>
                  <a:txBody>
                    <a:bodyPr/>
                    <a:lstStyle/>
                    <a:p>
                      <a:pPr algn="ctr"/>
                      <a:r>
                        <a:rPr lang="en-US" sz="3600" dirty="0"/>
                        <a:t>Route 50</a:t>
                      </a:r>
                    </a:p>
                  </a:txBody>
                  <a:tcPr anchor="ctr"/>
                </a:tc>
                <a:tc>
                  <a:txBody>
                    <a:bodyPr/>
                    <a:lstStyle/>
                    <a:p>
                      <a:pPr algn="ctr"/>
                      <a:r>
                        <a:rPr lang="en-US" sz="3600" dirty="0"/>
                        <a:t>6.84</a:t>
                      </a:r>
                    </a:p>
                  </a:txBody>
                  <a:tcPr anchor="ctr"/>
                </a:tc>
                <a:tc>
                  <a:txBody>
                    <a:bodyPr/>
                    <a:lstStyle/>
                    <a:p>
                      <a:pPr algn="ctr"/>
                      <a:r>
                        <a:rPr lang="en-US" sz="3600" dirty="0"/>
                        <a:t>2.75</a:t>
                      </a:r>
                    </a:p>
                  </a:txBody>
                  <a:tcPr anchor="ctr"/>
                </a:tc>
                <a:tc>
                  <a:txBody>
                    <a:bodyPr/>
                    <a:lstStyle/>
                    <a:p>
                      <a:pPr algn="ctr"/>
                      <a:r>
                        <a:rPr lang="en-US" sz="3600" dirty="0"/>
                        <a:t>3.33</a:t>
                      </a:r>
                    </a:p>
                  </a:txBody>
                  <a:tcPr anchor="ctr"/>
                </a:tc>
                <a:tc>
                  <a:txBody>
                    <a:bodyPr/>
                    <a:lstStyle/>
                    <a:p>
                      <a:pPr algn="ctr"/>
                      <a:r>
                        <a:rPr lang="en-US" sz="3600" dirty="0"/>
                        <a:t>-3.51</a:t>
                      </a:r>
                    </a:p>
                  </a:txBody>
                  <a:tcPr anchor="ctr"/>
                </a:tc>
                <a:extLst>
                  <a:ext uri="{0D108BD9-81ED-4DB2-BD59-A6C34878D82A}">
                    <a16:rowId xmlns:a16="http://schemas.microsoft.com/office/drawing/2014/main" val="3124136734"/>
                  </a:ext>
                </a:extLst>
              </a:tr>
              <a:tr h="737990">
                <a:tc>
                  <a:txBody>
                    <a:bodyPr/>
                    <a:lstStyle/>
                    <a:p>
                      <a:pPr algn="ctr"/>
                      <a:r>
                        <a:rPr lang="en-US" sz="3600" dirty="0"/>
                        <a:t>Route 75</a:t>
                      </a:r>
                    </a:p>
                  </a:txBody>
                  <a:tcPr anchor="ctr"/>
                </a:tc>
                <a:tc>
                  <a:txBody>
                    <a:bodyPr/>
                    <a:lstStyle/>
                    <a:p>
                      <a:pPr algn="ctr"/>
                      <a:r>
                        <a:rPr lang="en-US" sz="3600" dirty="0"/>
                        <a:t>6.03</a:t>
                      </a:r>
                    </a:p>
                  </a:txBody>
                  <a:tcPr anchor="ctr"/>
                </a:tc>
                <a:tc>
                  <a:txBody>
                    <a:bodyPr/>
                    <a:lstStyle/>
                    <a:p>
                      <a:pPr algn="ctr"/>
                      <a:r>
                        <a:rPr lang="en-US" sz="3600" dirty="0"/>
                        <a:t>2.67</a:t>
                      </a:r>
                    </a:p>
                  </a:txBody>
                  <a:tcPr anchor="ctr"/>
                </a:tc>
                <a:tc>
                  <a:txBody>
                    <a:bodyPr/>
                    <a:lstStyle/>
                    <a:p>
                      <a:pPr algn="ctr"/>
                      <a:r>
                        <a:rPr lang="en-US" sz="3600" dirty="0"/>
                        <a:t>3.32</a:t>
                      </a:r>
                    </a:p>
                  </a:txBody>
                  <a:tcPr anchor="ctr"/>
                </a:tc>
                <a:tc>
                  <a:txBody>
                    <a:bodyPr/>
                    <a:lstStyle/>
                    <a:p>
                      <a:pPr algn="ctr"/>
                      <a:r>
                        <a:rPr lang="en-US" sz="3600" dirty="0"/>
                        <a:t>-2.71</a:t>
                      </a:r>
                    </a:p>
                  </a:txBody>
                  <a:tcPr anchor="ctr"/>
                </a:tc>
                <a:extLst>
                  <a:ext uri="{0D108BD9-81ED-4DB2-BD59-A6C34878D82A}">
                    <a16:rowId xmlns:a16="http://schemas.microsoft.com/office/drawing/2014/main" val="1302269924"/>
                  </a:ext>
                </a:extLst>
              </a:tr>
            </a:tbl>
          </a:graphicData>
        </a:graphic>
      </p:graphicFrame>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83055" y="6263156"/>
            <a:ext cx="5389479" cy="5720008"/>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70223" y="12132096"/>
            <a:ext cx="5302311" cy="5634844"/>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47586" y="6242478"/>
            <a:ext cx="5390735" cy="571188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280615" y="12099766"/>
            <a:ext cx="5363656" cy="568748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33570" y="6280568"/>
            <a:ext cx="5363656" cy="5691208"/>
          </a:xfrm>
          <a:prstGeom prst="rect">
            <a:avLst/>
          </a:prstGeom>
        </p:spPr>
      </p:pic>
      <p:sp>
        <p:nvSpPr>
          <p:cNvPr id="30" name="TextBox 29"/>
          <p:cNvSpPr txBox="1"/>
          <p:nvPr/>
        </p:nvSpPr>
        <p:spPr>
          <a:xfrm>
            <a:off x="24864914" y="17884115"/>
            <a:ext cx="17654686" cy="2554545"/>
          </a:xfrm>
          <a:prstGeom prst="rect">
            <a:avLst/>
          </a:prstGeom>
          <a:noFill/>
        </p:spPr>
        <p:txBody>
          <a:bodyPr wrap="square" rtlCol="0">
            <a:spAutoFit/>
          </a:bodyPr>
          <a:lstStyle/>
          <a:p>
            <a:r>
              <a:rPr lang="en-US" sz="3200" dirty="0"/>
              <a:t>Current ranking metrics included in software:</a:t>
            </a:r>
          </a:p>
          <a:p>
            <a:r>
              <a:rPr lang="en-US" sz="3200" dirty="0"/>
              <a:t>1)  Metric = sum(grade) / total route distance</a:t>
            </a:r>
          </a:p>
          <a:p>
            <a:r>
              <a:rPr lang="en-US" sz="3200" dirty="0"/>
              <a:t>2)  Metric = sum(|Elevation distance between points|)/ total route distance</a:t>
            </a:r>
          </a:p>
          <a:p>
            <a:r>
              <a:rPr lang="en-US" sz="3200" dirty="0"/>
              <a:t>3)  Metric = </a:t>
            </a:r>
            <a:r>
              <a:rPr lang="en-US" sz="3200" dirty="0" smtClean="0"/>
              <a:t>sum(up or down hill grade)/ total </a:t>
            </a:r>
            <a:r>
              <a:rPr lang="en-US" sz="3200" dirty="0"/>
              <a:t>route distance</a:t>
            </a:r>
          </a:p>
          <a:p>
            <a:r>
              <a:rPr lang="en-US" sz="3200" dirty="0" smtClean="0"/>
              <a:t>4</a:t>
            </a:r>
            <a:r>
              <a:rPr lang="en-US" sz="3200" dirty="0"/>
              <a:t>)  Metric = </a:t>
            </a:r>
            <a:r>
              <a:rPr lang="en-US" sz="3200" dirty="0" smtClean="0"/>
              <a:t>sum(down or up hill grade)/ </a:t>
            </a:r>
            <a:r>
              <a:rPr lang="en-US" sz="3200" dirty="0"/>
              <a:t>total route </a:t>
            </a:r>
            <a:r>
              <a:rPr lang="en-US" sz="3200" dirty="0" smtClean="0"/>
              <a:t>distance</a:t>
            </a:r>
            <a:endParaRPr lang="en-US" sz="3200" dirty="0"/>
          </a:p>
        </p:txBody>
      </p:sp>
      <p:pic>
        <p:nvPicPr>
          <p:cNvPr id="31" name="Picture 30"/>
          <p:cNvPicPr>
            <a:picLocks noChangeAspect="1"/>
          </p:cNvPicPr>
          <p:nvPr/>
        </p:nvPicPr>
        <p:blipFill rotWithShape="1">
          <a:blip r:embed="rId19">
            <a:extLst>
              <a:ext uri="{28A0092B-C50C-407E-A947-70E740481C1C}">
                <a14:useLocalDpi xmlns:a14="http://schemas.microsoft.com/office/drawing/2010/main" val="0"/>
              </a:ext>
            </a:extLst>
          </a:blip>
          <a:srcRect t="32600" b="32132"/>
          <a:stretch/>
        </p:blipFill>
        <p:spPr>
          <a:xfrm>
            <a:off x="1679021" y="1509015"/>
            <a:ext cx="6646070" cy="23439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3" name="Picture 42">
            <a:extLst>
              <a:ext uri="{FF2B5EF4-FFF2-40B4-BE49-F238E27FC236}">
                <a16:creationId xmlns:a16="http://schemas.microsoft.com/office/drawing/2014/main" id="{3E94F77D-F299-4FB3-A874-BBF2505CCE91}"/>
              </a:ext>
            </a:extLst>
          </p:cNvPr>
          <p:cNvPicPr>
            <a:picLocks noChangeAspect="1"/>
          </p:cNvPicPr>
          <p:nvPr/>
        </p:nvPicPr>
        <p:blipFill>
          <a:blip r:embed="rId20"/>
          <a:stretch>
            <a:fillRect/>
          </a:stretch>
        </p:blipFill>
        <p:spPr>
          <a:xfrm>
            <a:off x="33101178" y="1032747"/>
            <a:ext cx="10235944" cy="3655694"/>
          </a:xfrm>
          <a:prstGeom prst="rect">
            <a:avLst/>
          </a:prstGeom>
        </p:spPr>
      </p:pic>
      <p:grpSp>
        <p:nvGrpSpPr>
          <p:cNvPr id="158" name="Group 157">
            <a:extLst>
              <a:ext uri="{FF2B5EF4-FFF2-40B4-BE49-F238E27FC236}">
                <a16:creationId xmlns:a16="http://schemas.microsoft.com/office/drawing/2014/main" id="{DA4B0834-5AE2-4B42-9BA6-6181A4AC1FF8}"/>
              </a:ext>
            </a:extLst>
          </p:cNvPr>
          <p:cNvGrpSpPr/>
          <p:nvPr/>
        </p:nvGrpSpPr>
        <p:grpSpPr>
          <a:xfrm>
            <a:off x="933143" y="12484235"/>
            <a:ext cx="15459335" cy="6025950"/>
            <a:chOff x="0" y="0"/>
            <a:chExt cx="8452036" cy="1965278"/>
          </a:xfrm>
        </p:grpSpPr>
        <p:cxnSp>
          <p:nvCxnSpPr>
            <p:cNvPr id="159" name="Straight Arrow Connector 158">
              <a:extLst>
                <a:ext uri="{FF2B5EF4-FFF2-40B4-BE49-F238E27FC236}">
                  <a16:creationId xmlns:a16="http://schemas.microsoft.com/office/drawing/2014/main" id="{59D1F346-34C4-45A7-95A5-FB9972FB1657}"/>
                </a:ext>
              </a:extLst>
            </p:cNvPr>
            <p:cNvCxnSpPr/>
            <p:nvPr/>
          </p:nvCxnSpPr>
          <p:spPr>
            <a:xfrm>
              <a:off x="1801504" y="566382"/>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B6F3F21-D1A4-4847-834A-A2E43E4409BF}"/>
                </a:ext>
              </a:extLst>
            </p:cNvPr>
            <p:cNvCxnSpPr>
              <a:cxnSpLocks/>
              <a:endCxn id="167" idx="1"/>
            </p:cNvCxnSpPr>
            <p:nvPr/>
          </p:nvCxnSpPr>
          <p:spPr>
            <a:xfrm>
              <a:off x="3971498" y="566382"/>
              <a:ext cx="484496" cy="18083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675BDC86-66A0-46D0-9057-CEBAF81CAF73}"/>
                </a:ext>
              </a:extLst>
            </p:cNvPr>
            <p:cNvCxnSpPr>
              <a:cxnSpLocks/>
            </p:cNvCxnSpPr>
            <p:nvPr/>
          </p:nvCxnSpPr>
          <p:spPr>
            <a:xfrm flipV="1">
              <a:off x="3971498" y="1475190"/>
              <a:ext cx="427680" cy="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0F377444-5949-458F-8CF6-DE10192CEAE1}"/>
                </a:ext>
              </a:extLst>
            </p:cNvPr>
            <p:cNvCxnSpPr/>
            <p:nvPr/>
          </p:nvCxnSpPr>
          <p:spPr>
            <a:xfrm flipV="1">
              <a:off x="6209731" y="566382"/>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0AC0D03-3761-421C-BD74-8F95FCC49F2C}"/>
                </a:ext>
              </a:extLst>
            </p:cNvPr>
            <p:cNvCxnSpPr/>
            <p:nvPr/>
          </p:nvCxnSpPr>
          <p:spPr>
            <a:xfrm>
              <a:off x="6209731" y="1125940"/>
              <a:ext cx="416257" cy="34798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D840DDA-B050-4DE7-A28A-B246AA13922F}"/>
                </a:ext>
              </a:extLst>
            </p:cNvPr>
            <p:cNvCxnSpPr/>
            <p:nvPr/>
          </p:nvCxnSpPr>
          <p:spPr>
            <a:xfrm>
              <a:off x="1801504" y="1371600"/>
              <a:ext cx="3684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D246701-B17E-4FEE-97EF-3EABA4910FBB}"/>
                </a:ext>
              </a:extLst>
            </p:cNvPr>
            <p:cNvGrpSpPr/>
            <p:nvPr/>
          </p:nvGrpSpPr>
          <p:grpSpPr>
            <a:xfrm>
              <a:off x="0" y="0"/>
              <a:ext cx="8452036" cy="1965278"/>
              <a:chOff x="0" y="0"/>
              <a:chExt cx="8452036" cy="1965278"/>
            </a:xfrm>
          </p:grpSpPr>
          <p:grpSp>
            <p:nvGrpSpPr>
              <p:cNvPr id="166" name="Group 165">
                <a:extLst>
                  <a:ext uri="{FF2B5EF4-FFF2-40B4-BE49-F238E27FC236}">
                    <a16:creationId xmlns:a16="http://schemas.microsoft.com/office/drawing/2014/main" id="{9E0F758D-2A16-4B00-AD87-567E75395AF2}"/>
                  </a:ext>
                </a:extLst>
              </p:cNvPr>
              <p:cNvGrpSpPr/>
              <p:nvPr/>
            </p:nvGrpSpPr>
            <p:grpSpPr>
              <a:xfrm>
                <a:off x="0" y="0"/>
                <a:ext cx="8452036" cy="1965278"/>
                <a:chOff x="0" y="0"/>
                <a:chExt cx="8452036" cy="1965278"/>
              </a:xfrm>
            </p:grpSpPr>
            <p:sp>
              <p:nvSpPr>
                <p:cNvPr id="170" name="Rectangle: Rounded Corners 169">
                  <a:extLst>
                    <a:ext uri="{FF2B5EF4-FFF2-40B4-BE49-F238E27FC236}">
                      <a16:creationId xmlns:a16="http://schemas.microsoft.com/office/drawing/2014/main" id="{AE543F3F-E8D8-4B34-81FA-D687095EC75F}"/>
                    </a:ext>
                  </a:extLst>
                </p:cNvPr>
                <p:cNvSpPr/>
                <p:nvPr/>
              </p:nvSpPr>
              <p:spPr>
                <a:xfrm>
                  <a:off x="4408227" y="0"/>
                  <a:ext cx="1801495" cy="1964690"/>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1" name="Group 170">
                  <a:extLst>
                    <a:ext uri="{FF2B5EF4-FFF2-40B4-BE49-F238E27FC236}">
                      <a16:creationId xmlns:a16="http://schemas.microsoft.com/office/drawing/2014/main" id="{A0933D2B-2F64-4C85-98DF-AD13B407DAB6}"/>
                    </a:ext>
                  </a:extLst>
                </p:cNvPr>
                <p:cNvGrpSpPr/>
                <p:nvPr/>
              </p:nvGrpSpPr>
              <p:grpSpPr>
                <a:xfrm>
                  <a:off x="0" y="0"/>
                  <a:ext cx="1801504" cy="1965278"/>
                  <a:chOff x="0" y="0"/>
                  <a:chExt cx="1801504" cy="1965278"/>
                </a:xfrm>
              </p:grpSpPr>
              <p:sp>
                <p:nvSpPr>
                  <p:cNvPr id="182" name="Rectangle: Rounded Corners 181">
                    <a:extLst>
                      <a:ext uri="{FF2B5EF4-FFF2-40B4-BE49-F238E27FC236}">
                        <a16:creationId xmlns:a16="http://schemas.microsoft.com/office/drawing/2014/main" id="{E502FF87-F059-4432-9DCC-0D987B5B7A0D}"/>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Rectangle: Rounded Corners 182">
                    <a:extLst>
                      <a:ext uri="{FF2B5EF4-FFF2-40B4-BE49-F238E27FC236}">
                        <a16:creationId xmlns:a16="http://schemas.microsoft.com/office/drawing/2014/main" id="{83746E29-08C2-4A73-A795-F045183CB194}"/>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Bus route coordinates from King County Metro</a:t>
                    </a:r>
                  </a:p>
                </p:txBody>
              </p:sp>
              <p:sp>
                <p:nvSpPr>
                  <p:cNvPr id="184" name="Rectangle: Rounded Corners 183">
                    <a:extLst>
                      <a:ext uri="{FF2B5EF4-FFF2-40B4-BE49-F238E27FC236}">
                        <a16:creationId xmlns:a16="http://schemas.microsoft.com/office/drawing/2014/main" id="{9E59E35C-7763-4DFD-B3C9-E03A60ECDD85}"/>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Elevation </a:t>
                    </a:r>
                    <a:r>
                      <a:rPr lang="en-US" sz="2400" dirty="0">
                        <a:ea typeface="Calibri" panose="020F0502020204030204" pitchFamily="34" charset="0"/>
                        <a:cs typeface="Times New Roman" panose="02020603050405020304" pitchFamily="18" charset="0"/>
                      </a:rPr>
                      <a:t>data</a:t>
                    </a:r>
                    <a:r>
                      <a:rPr lang="en-US" sz="2400" dirty="0">
                        <a:effectLst/>
                        <a:ea typeface="Calibri" panose="020F0502020204030204" pitchFamily="34" charset="0"/>
                        <a:cs typeface="Times New Roman" panose="02020603050405020304" pitchFamily="18" charset="0"/>
                      </a:rPr>
                      <a:t> for the King County area from Washington Department of Natural Resources</a:t>
                    </a:r>
                  </a:p>
                </p:txBody>
              </p:sp>
              <p:sp>
                <p:nvSpPr>
                  <p:cNvPr id="185" name="Text Box 5">
                    <a:extLst>
                      <a:ext uri="{FF2B5EF4-FFF2-40B4-BE49-F238E27FC236}">
                        <a16:creationId xmlns:a16="http://schemas.microsoft.com/office/drawing/2014/main" id="{D6127F4A-193B-4E83-B187-EDD9925ADD9F}"/>
                      </a:ext>
                    </a:extLst>
                  </p:cNvPr>
                  <p:cNvSpPr txBox="1"/>
                  <p:nvPr/>
                </p:nvSpPr>
                <p:spPr>
                  <a:xfrm>
                    <a:off x="275513" y="57388"/>
                    <a:ext cx="1309020" cy="2456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Read Data</a:t>
                    </a:r>
                  </a:p>
                </p:txBody>
              </p:sp>
            </p:grpSp>
            <p:grpSp>
              <p:nvGrpSpPr>
                <p:cNvPr id="172" name="Group 171">
                  <a:extLst>
                    <a:ext uri="{FF2B5EF4-FFF2-40B4-BE49-F238E27FC236}">
                      <a16:creationId xmlns:a16="http://schemas.microsoft.com/office/drawing/2014/main" id="{2A6C2F45-3818-4FB4-93DB-F1091D8CC3A5}"/>
                    </a:ext>
                  </a:extLst>
                </p:cNvPr>
                <p:cNvGrpSpPr/>
                <p:nvPr/>
              </p:nvGrpSpPr>
              <p:grpSpPr>
                <a:xfrm>
                  <a:off x="2169994" y="0"/>
                  <a:ext cx="1801495" cy="1964690"/>
                  <a:chOff x="0" y="0"/>
                  <a:chExt cx="1801504" cy="1965278"/>
                </a:xfrm>
              </p:grpSpPr>
              <p:sp>
                <p:nvSpPr>
                  <p:cNvPr id="178" name="Rectangle: Rounded Corners 177">
                    <a:extLst>
                      <a:ext uri="{FF2B5EF4-FFF2-40B4-BE49-F238E27FC236}">
                        <a16:creationId xmlns:a16="http://schemas.microsoft.com/office/drawing/2014/main" id="{10A2D680-885D-4B95-BC04-24516F3FA46C}"/>
                      </a:ext>
                    </a:extLst>
                  </p:cNvPr>
                  <p:cNvSpPr/>
                  <p:nvPr/>
                </p:nvSpPr>
                <p:spPr>
                  <a:xfrm>
                    <a:off x="0" y="0"/>
                    <a:ext cx="1801504"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Text Box 20">
                    <a:extLst>
                      <a:ext uri="{FF2B5EF4-FFF2-40B4-BE49-F238E27FC236}">
                        <a16:creationId xmlns:a16="http://schemas.microsoft.com/office/drawing/2014/main" id="{0149FAB6-E947-4722-AAEF-01579B549362}"/>
                      </a:ext>
                    </a:extLst>
                  </p:cNvPr>
                  <p:cNvSpPr txBox="1"/>
                  <p:nvPr/>
                </p:nvSpPr>
                <p:spPr>
                  <a:xfrm>
                    <a:off x="119966" y="57405"/>
                    <a:ext cx="1561410" cy="29335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Process Data</a:t>
                    </a:r>
                  </a:p>
                </p:txBody>
              </p:sp>
              <p:sp>
                <p:nvSpPr>
                  <p:cNvPr id="180" name="Rectangle: Rounded Corners 179">
                    <a:extLst>
                      <a:ext uri="{FF2B5EF4-FFF2-40B4-BE49-F238E27FC236}">
                        <a16:creationId xmlns:a16="http://schemas.microsoft.com/office/drawing/2014/main" id="{D30572C1-0E74-4E40-947E-26E0AD1B086B}"/>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Convert elevation </a:t>
                    </a:r>
                    <a:r>
                      <a:rPr lang="en-US" sz="2400" dirty="0">
                        <a:ea typeface="Calibri" panose="020F0502020204030204" pitchFamily="34" charset="0"/>
                        <a:cs typeface="Times New Roman" panose="02020603050405020304" pitchFamily="18" charset="0"/>
                      </a:rPr>
                      <a:t>data</a:t>
                    </a:r>
                    <a:r>
                      <a:rPr lang="en-US" sz="2400" dirty="0">
                        <a:effectLst/>
                        <a:ea typeface="Calibri" panose="020F0502020204030204" pitchFamily="34" charset="0"/>
                        <a:cs typeface="Times New Roman" panose="02020603050405020304" pitchFamily="18" charset="0"/>
                      </a:rPr>
                      <a:t> to coordinate system used by bus routes.</a:t>
                    </a:r>
                  </a:p>
                </p:txBody>
              </p:sp>
              <p:sp>
                <p:nvSpPr>
                  <p:cNvPr id="179" name="Rectangle: Rounded Corners 178">
                    <a:extLst>
                      <a:ext uri="{FF2B5EF4-FFF2-40B4-BE49-F238E27FC236}">
                        <a16:creationId xmlns:a16="http://schemas.microsoft.com/office/drawing/2014/main" id="{5EC324D6-524F-4E2D-BD7C-4A524B974235}"/>
                      </a:ext>
                    </a:extLst>
                  </p:cNvPr>
                  <p:cNvSpPr/>
                  <p:nvPr/>
                </p:nvSpPr>
                <p:spPr>
                  <a:xfrm>
                    <a:off x="54591" y="326952"/>
                    <a:ext cx="1692161" cy="49191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Re-trace routes to extract only one-way bus routes</a:t>
                    </a:r>
                  </a:p>
                </p:txBody>
              </p:sp>
            </p:grpSp>
            <p:grpSp>
              <p:nvGrpSpPr>
                <p:cNvPr id="173" name="Group 172">
                  <a:extLst>
                    <a:ext uri="{FF2B5EF4-FFF2-40B4-BE49-F238E27FC236}">
                      <a16:creationId xmlns:a16="http://schemas.microsoft.com/office/drawing/2014/main" id="{243D08E1-29C2-4EBF-AFF8-47CE3214BC80}"/>
                    </a:ext>
                  </a:extLst>
                </p:cNvPr>
                <p:cNvGrpSpPr/>
                <p:nvPr/>
              </p:nvGrpSpPr>
              <p:grpSpPr>
                <a:xfrm>
                  <a:off x="6625988" y="0"/>
                  <a:ext cx="1826048" cy="1964690"/>
                  <a:chOff x="0" y="0"/>
                  <a:chExt cx="1826057" cy="1965278"/>
                </a:xfrm>
              </p:grpSpPr>
              <p:sp>
                <p:nvSpPr>
                  <p:cNvPr id="174" name="Rectangle: Rounded Corners 173">
                    <a:extLst>
                      <a:ext uri="{FF2B5EF4-FFF2-40B4-BE49-F238E27FC236}">
                        <a16:creationId xmlns:a16="http://schemas.microsoft.com/office/drawing/2014/main" id="{F4EBE2C0-6340-4C97-9D60-2192833B0E4F}"/>
                      </a:ext>
                    </a:extLst>
                  </p:cNvPr>
                  <p:cNvSpPr/>
                  <p:nvPr/>
                </p:nvSpPr>
                <p:spPr>
                  <a:xfrm>
                    <a:off x="0" y="0"/>
                    <a:ext cx="1826057" cy="1965278"/>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Rectangle: Rounded Corners 174">
                    <a:extLst>
                      <a:ext uri="{FF2B5EF4-FFF2-40B4-BE49-F238E27FC236}">
                        <a16:creationId xmlns:a16="http://schemas.microsoft.com/office/drawing/2014/main" id="{A8362269-94E9-4BF9-A306-6182D958F3F2}"/>
                      </a:ext>
                    </a:extLst>
                  </p:cNvPr>
                  <p:cNvSpPr/>
                  <p:nvPr/>
                </p:nvSpPr>
                <p:spPr>
                  <a:xfrm>
                    <a:off x="54591" y="327546"/>
                    <a:ext cx="1692161" cy="49132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Display selected bus routes on map </a:t>
                    </a:r>
                    <a:r>
                      <a:rPr lang="en-US" sz="2400" dirty="0">
                        <a:ea typeface="Calibri" panose="020F0502020204030204" pitchFamily="34" charset="0"/>
                        <a:cs typeface="Times New Roman" panose="02020603050405020304" pitchFamily="18" charset="0"/>
                      </a:rPr>
                      <a:t>using colors to represent elevation gradient</a:t>
                    </a:r>
                    <a:endParaRPr lang="en-US" sz="2400" dirty="0">
                      <a:effectLst/>
                      <a:ea typeface="Calibri" panose="020F0502020204030204" pitchFamily="34" charset="0"/>
                      <a:cs typeface="Times New Roman" panose="02020603050405020304" pitchFamily="18" charset="0"/>
                    </a:endParaRPr>
                  </a:p>
                </p:txBody>
              </p:sp>
              <p:sp>
                <p:nvSpPr>
                  <p:cNvPr id="176" name="Rectangle: Rounded Corners 175">
                    <a:extLst>
                      <a:ext uri="{FF2B5EF4-FFF2-40B4-BE49-F238E27FC236}">
                        <a16:creationId xmlns:a16="http://schemas.microsoft.com/office/drawing/2014/main" id="{669BE631-9285-495F-970D-FD6785BDEDAA}"/>
                      </a:ext>
                    </a:extLst>
                  </p:cNvPr>
                  <p:cNvSpPr/>
                  <p:nvPr/>
                </p:nvSpPr>
                <p:spPr>
                  <a:xfrm>
                    <a:off x="54591" y="962167"/>
                    <a:ext cx="1692161" cy="825690"/>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400" dirty="0">
                        <a:effectLst/>
                        <a:ea typeface="Calibri" panose="020F0502020204030204" pitchFamily="34" charset="0"/>
                        <a:cs typeface="Times New Roman" panose="02020603050405020304" pitchFamily="18" charset="0"/>
                      </a:rPr>
                      <a:t>Display </a:t>
                    </a:r>
                    <a:r>
                      <a:rPr lang="en-US" sz="2400" dirty="0">
                        <a:ea typeface="Calibri" panose="020F0502020204030204" pitchFamily="34" charset="0"/>
                        <a:cs typeface="Times New Roman" panose="02020603050405020304" pitchFamily="18" charset="0"/>
                      </a:rPr>
                      <a:t>plots of selected bus routes’ </a:t>
                    </a:r>
                    <a:r>
                      <a:rPr lang="en-US" sz="2400" dirty="0">
                        <a:effectLst/>
                        <a:ea typeface="Calibri" panose="020F0502020204030204" pitchFamily="34" charset="0"/>
                        <a:cs typeface="Times New Roman" panose="02020603050405020304" pitchFamily="18" charset="0"/>
                      </a:rPr>
                      <a:t>actual elevation and absolute road grade</a:t>
                    </a:r>
                  </a:p>
                </p:txBody>
              </p:sp>
              <p:sp>
                <p:nvSpPr>
                  <p:cNvPr id="177" name="Text Box 29">
                    <a:extLst>
                      <a:ext uri="{FF2B5EF4-FFF2-40B4-BE49-F238E27FC236}">
                        <a16:creationId xmlns:a16="http://schemas.microsoft.com/office/drawing/2014/main" id="{7DDC8F84-B8D6-4B3F-A1E3-CC974BD47DFD}"/>
                      </a:ext>
                    </a:extLst>
                  </p:cNvPr>
                  <p:cNvSpPr txBox="1"/>
                  <p:nvPr/>
                </p:nvSpPr>
                <p:spPr>
                  <a:xfrm>
                    <a:off x="90365" y="57405"/>
                    <a:ext cx="1663544" cy="21929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Visualize Data</a:t>
                    </a:r>
                  </a:p>
                </p:txBody>
              </p:sp>
            </p:grpSp>
          </p:grpSp>
          <p:sp>
            <p:nvSpPr>
              <p:cNvPr id="167" name="Rectangle: Rounded Corners 166">
                <a:extLst>
                  <a:ext uri="{FF2B5EF4-FFF2-40B4-BE49-F238E27FC236}">
                    <a16:creationId xmlns:a16="http://schemas.microsoft.com/office/drawing/2014/main" id="{02FD9DC2-182C-4771-A6E6-ACC8C2283987}"/>
                  </a:ext>
                </a:extLst>
              </p:cNvPr>
              <p:cNvSpPr/>
              <p:nvPr/>
            </p:nvSpPr>
            <p:spPr>
              <a:xfrm>
                <a:off x="4455994" y="327546"/>
                <a:ext cx="1714500" cy="839338"/>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Extract elevation data for each bus route and merge with route coordinates into a GeoJson format </a:t>
                </a:r>
              </a:p>
            </p:txBody>
          </p:sp>
          <p:sp>
            <p:nvSpPr>
              <p:cNvPr id="168" name="Rectangle: Rounded Corners 167">
                <a:extLst>
                  <a:ext uri="{FF2B5EF4-FFF2-40B4-BE49-F238E27FC236}">
                    <a16:creationId xmlns:a16="http://schemas.microsoft.com/office/drawing/2014/main" id="{CFF81173-D21C-45F7-A099-18C3D7C54942}"/>
                  </a:ext>
                </a:extLst>
              </p:cNvPr>
              <p:cNvSpPr/>
              <p:nvPr/>
            </p:nvSpPr>
            <p:spPr>
              <a:xfrm>
                <a:off x="4455994" y="1207827"/>
                <a:ext cx="1714500" cy="614149"/>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Calculate route elevation gradient and compute different stress metrics</a:t>
                </a:r>
              </a:p>
            </p:txBody>
          </p:sp>
          <p:sp>
            <p:nvSpPr>
              <p:cNvPr id="169" name="Text Box 36">
                <a:extLst>
                  <a:ext uri="{FF2B5EF4-FFF2-40B4-BE49-F238E27FC236}">
                    <a16:creationId xmlns:a16="http://schemas.microsoft.com/office/drawing/2014/main" id="{4A1CFEE1-FE6D-4B44-87E2-AFBFF6FB1262}"/>
                  </a:ext>
                </a:extLst>
              </p:cNvPr>
              <p:cNvSpPr txBox="1"/>
              <p:nvPr/>
            </p:nvSpPr>
            <p:spPr>
              <a:xfrm>
                <a:off x="4533809" y="47628"/>
                <a:ext cx="1557408" cy="25536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Analyze Data</a:t>
                </a:r>
              </a:p>
            </p:txBody>
          </p:sp>
        </p:grpSp>
      </p:grpSp>
      <p:pic>
        <p:nvPicPr>
          <p:cNvPr id="19" name="Picture 18">
            <a:extLst>
              <a:ext uri="{FF2B5EF4-FFF2-40B4-BE49-F238E27FC236}">
                <a16:creationId xmlns:a16="http://schemas.microsoft.com/office/drawing/2014/main" id="{C6242978-E1CD-408F-9504-71808865EFBA}"/>
              </a:ext>
            </a:extLst>
          </p:cNvPr>
          <p:cNvPicPr>
            <a:picLocks noChangeAspect="1"/>
          </p:cNvPicPr>
          <p:nvPr/>
        </p:nvPicPr>
        <p:blipFill>
          <a:blip r:embed="rId21"/>
          <a:stretch>
            <a:fillRect/>
          </a:stretch>
        </p:blipFill>
        <p:spPr>
          <a:xfrm>
            <a:off x="46691256" y="21922350"/>
            <a:ext cx="14447532" cy="3631061"/>
          </a:xfrm>
          <a:prstGeom prst="rect">
            <a:avLst/>
          </a:prstGeom>
        </p:spPr>
      </p:pic>
      <p:sp>
        <p:nvSpPr>
          <p:cNvPr id="32" name="Rectangle: Rounded Corners 31">
            <a:extLst>
              <a:ext uri="{FF2B5EF4-FFF2-40B4-BE49-F238E27FC236}">
                <a16:creationId xmlns:a16="http://schemas.microsoft.com/office/drawing/2014/main" id="{49DA1C47-B267-4655-B1E3-E0625AFBB026}"/>
              </a:ext>
            </a:extLst>
          </p:cNvPr>
          <p:cNvSpPr/>
          <p:nvPr/>
        </p:nvSpPr>
        <p:spPr>
          <a:xfrm>
            <a:off x="933143" y="19161387"/>
            <a:ext cx="15459335" cy="318339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2710A630-3691-40F3-96A4-2795EAB624C9}"/>
              </a:ext>
            </a:extLst>
          </p:cNvPr>
          <p:cNvCxnSpPr>
            <a:cxnSpLocks/>
          </p:cNvCxnSpPr>
          <p:nvPr/>
        </p:nvCxnSpPr>
        <p:spPr>
          <a:xfrm>
            <a:off x="2479016"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B5DA89-2970-456A-B59B-584B7840CE21}"/>
              </a:ext>
            </a:extLst>
          </p:cNvPr>
          <p:cNvCxnSpPr>
            <a:cxnSpLocks/>
          </p:cNvCxnSpPr>
          <p:nvPr/>
        </p:nvCxnSpPr>
        <p:spPr>
          <a:xfrm>
            <a:off x="6521028"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2300F8E-51FB-4139-AA74-5AA449890F17}"/>
              </a:ext>
            </a:extLst>
          </p:cNvPr>
          <p:cNvCxnSpPr>
            <a:cxnSpLocks/>
          </p:cNvCxnSpPr>
          <p:nvPr/>
        </p:nvCxnSpPr>
        <p:spPr>
          <a:xfrm>
            <a:off x="10494801"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FE08A21-7C8B-4E9B-BB4B-A881A478711B}"/>
              </a:ext>
            </a:extLst>
          </p:cNvPr>
          <p:cNvCxnSpPr>
            <a:cxnSpLocks/>
          </p:cNvCxnSpPr>
          <p:nvPr/>
        </p:nvCxnSpPr>
        <p:spPr>
          <a:xfrm>
            <a:off x="14714234" y="18508382"/>
            <a:ext cx="0" cy="653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BD431186-FEBB-4AF3-82E7-B23D59BE58B6}"/>
              </a:ext>
            </a:extLst>
          </p:cNvPr>
          <p:cNvSpPr/>
          <p:nvPr/>
        </p:nvSpPr>
        <p:spPr>
          <a:xfrm>
            <a:off x="1033000" y="19908829"/>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Shapefile</a:t>
            </a:r>
          </a:p>
          <a:p>
            <a:pPr marL="342900" indent="-342900">
              <a:buFont typeface="Wingdings" panose="05000000000000000000" pitchFamily="2" charset="2"/>
              <a:buChar char="§"/>
            </a:pPr>
            <a:r>
              <a:rPr lang="en-US" sz="2400" dirty="0"/>
              <a:t>Rasterstats</a:t>
            </a:r>
          </a:p>
          <a:p>
            <a:pPr marL="342900" indent="-342900">
              <a:buFont typeface="Wingdings" panose="05000000000000000000" pitchFamily="2" charset="2"/>
              <a:buChar char="§"/>
            </a:pPr>
            <a:r>
              <a:rPr lang="en-US" sz="2400" dirty="0"/>
              <a:t>Pandas</a:t>
            </a:r>
          </a:p>
        </p:txBody>
      </p:sp>
      <p:sp>
        <p:nvSpPr>
          <p:cNvPr id="78" name="Rectangle: Rounded Corners 77">
            <a:extLst>
              <a:ext uri="{FF2B5EF4-FFF2-40B4-BE49-F238E27FC236}">
                <a16:creationId xmlns:a16="http://schemas.microsoft.com/office/drawing/2014/main" id="{42906FF3-93C7-4F1F-B2A5-9ECEF2FD5749}"/>
              </a:ext>
            </a:extLst>
          </p:cNvPr>
          <p:cNvSpPr/>
          <p:nvPr/>
        </p:nvSpPr>
        <p:spPr>
          <a:xfrm>
            <a:off x="4942857" y="19875848"/>
            <a:ext cx="3095068" cy="223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ArcGIS/ArcMap</a:t>
            </a:r>
          </a:p>
          <a:p>
            <a:pPr marL="285750" indent="-285750">
              <a:buFont typeface="Wingdings" panose="05000000000000000000" pitchFamily="2" charset="2"/>
              <a:buChar char="§"/>
            </a:pPr>
            <a:r>
              <a:rPr lang="en-US" sz="2400" dirty="0"/>
              <a:t>Geopandas</a:t>
            </a:r>
          </a:p>
          <a:p>
            <a:pPr marL="285750" indent="-285750">
              <a:buFont typeface="Wingdings" panose="05000000000000000000" pitchFamily="2" charset="2"/>
              <a:buChar char="§"/>
            </a:pPr>
            <a:r>
              <a:rPr lang="en-US" sz="2400" dirty="0"/>
              <a:t>Rasterio</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endParaRPr lang="en-US" dirty="0"/>
          </a:p>
        </p:txBody>
      </p:sp>
      <p:sp>
        <p:nvSpPr>
          <p:cNvPr id="79" name="Rectangle: Rounded Corners 78">
            <a:extLst>
              <a:ext uri="{FF2B5EF4-FFF2-40B4-BE49-F238E27FC236}">
                <a16:creationId xmlns:a16="http://schemas.microsoft.com/office/drawing/2014/main" id="{344ADF25-4158-4860-BC9F-883CD63720B5}"/>
              </a:ext>
            </a:extLst>
          </p:cNvPr>
          <p:cNvSpPr/>
          <p:nvPr/>
        </p:nvSpPr>
        <p:spPr>
          <a:xfrm>
            <a:off x="9102548" y="19875847"/>
            <a:ext cx="3095068" cy="22312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
            </a:pPr>
            <a:r>
              <a:rPr lang="en-US" sz="2400" dirty="0"/>
              <a:t>Geopandas</a:t>
            </a:r>
          </a:p>
          <a:p>
            <a:pPr marL="342900" indent="-342900">
              <a:buFont typeface="Wingdings" panose="05000000000000000000" pitchFamily="2" charset="2"/>
              <a:buChar char="§"/>
            </a:pPr>
            <a:r>
              <a:rPr lang="en-US" sz="2400" dirty="0"/>
              <a:t>Shapely</a:t>
            </a:r>
          </a:p>
          <a:p>
            <a:pPr marL="342900" indent="-342900">
              <a:buFont typeface="Wingdings" panose="05000000000000000000" pitchFamily="2" charset="2"/>
              <a:buChar char="§"/>
            </a:pPr>
            <a:r>
              <a:rPr lang="en-US" sz="2400" dirty="0"/>
              <a:t>Geopy</a:t>
            </a:r>
          </a:p>
          <a:p>
            <a:pPr marL="342900" indent="-342900">
              <a:buFont typeface="Wingdings" panose="05000000000000000000" pitchFamily="2" charset="2"/>
              <a:buChar char="§"/>
            </a:pPr>
            <a:r>
              <a:rPr lang="en-US" sz="2400" dirty="0"/>
              <a:t>Pandas</a:t>
            </a:r>
          </a:p>
          <a:p>
            <a:pPr marL="342900" indent="-342900">
              <a:buFont typeface="Wingdings" panose="05000000000000000000" pitchFamily="2" charset="2"/>
              <a:buChar char="§"/>
            </a:pPr>
            <a:r>
              <a:rPr lang="en-US" sz="2400" dirty="0"/>
              <a:t>Numpy</a:t>
            </a:r>
          </a:p>
        </p:txBody>
      </p:sp>
      <p:sp>
        <p:nvSpPr>
          <p:cNvPr id="80" name="Rectangle: Rounded Corners 79">
            <a:extLst>
              <a:ext uri="{FF2B5EF4-FFF2-40B4-BE49-F238E27FC236}">
                <a16:creationId xmlns:a16="http://schemas.microsoft.com/office/drawing/2014/main" id="{BE05BA18-8E4B-4D14-996F-9A92F88A903D}"/>
              </a:ext>
            </a:extLst>
          </p:cNvPr>
          <p:cNvSpPr/>
          <p:nvPr/>
        </p:nvSpPr>
        <p:spPr>
          <a:xfrm>
            <a:off x="13152357" y="19875847"/>
            <a:ext cx="3095068" cy="22641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en-US" sz="2400" dirty="0"/>
              <a:t>Folium</a:t>
            </a:r>
          </a:p>
          <a:p>
            <a:pPr marL="285750" indent="-285750">
              <a:buFont typeface="Wingdings" panose="05000000000000000000" pitchFamily="2" charset="2"/>
              <a:buChar char="§"/>
            </a:pPr>
            <a:r>
              <a:rPr lang="en-US" sz="2400" dirty="0"/>
              <a:t>Matplotlib</a:t>
            </a:r>
          </a:p>
          <a:p>
            <a:pPr marL="285750" indent="-285750">
              <a:buFont typeface="Wingdings" panose="05000000000000000000" pitchFamily="2" charset="2"/>
              <a:buChar char="§"/>
            </a:pPr>
            <a:r>
              <a:rPr lang="en-US" sz="2400" dirty="0"/>
              <a:t>Branca</a:t>
            </a:r>
          </a:p>
          <a:p>
            <a:pPr marL="285750" indent="-285750">
              <a:buFont typeface="Wingdings" panose="05000000000000000000" pitchFamily="2" charset="2"/>
              <a:buChar char="§"/>
            </a:pPr>
            <a:r>
              <a:rPr lang="en-US" sz="2400" dirty="0"/>
              <a:t>Json</a:t>
            </a:r>
          </a:p>
        </p:txBody>
      </p:sp>
      <p:sp>
        <p:nvSpPr>
          <p:cNvPr id="81" name="Text Box 36">
            <a:extLst>
              <a:ext uri="{FF2B5EF4-FFF2-40B4-BE49-F238E27FC236}">
                <a16:creationId xmlns:a16="http://schemas.microsoft.com/office/drawing/2014/main" id="{DAEEAF80-E990-4857-BA72-486E19C79FC5}"/>
              </a:ext>
            </a:extLst>
          </p:cNvPr>
          <p:cNvSpPr txBox="1"/>
          <p:nvPr/>
        </p:nvSpPr>
        <p:spPr>
          <a:xfrm>
            <a:off x="7418581" y="19185847"/>
            <a:ext cx="2188246" cy="62186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Packages</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7" name="Picture 36">
            <a:extLst>
              <a:ext uri="{FF2B5EF4-FFF2-40B4-BE49-F238E27FC236}">
                <a16:creationId xmlns:a16="http://schemas.microsoft.com/office/drawing/2014/main" id="{446FA929-9F0A-4B5E-B39C-A0826CB54A5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550524" y="25901514"/>
            <a:ext cx="3955906" cy="4490662"/>
          </a:xfrm>
          <a:prstGeom prst="rect">
            <a:avLst/>
          </a:prstGeom>
        </p:spPr>
      </p:pic>
      <p:sp>
        <p:nvSpPr>
          <p:cNvPr id="38" name="Arrow: Right 37">
            <a:extLst>
              <a:ext uri="{FF2B5EF4-FFF2-40B4-BE49-F238E27FC236}">
                <a16:creationId xmlns:a16="http://schemas.microsoft.com/office/drawing/2014/main" id="{F2578BD2-6C58-4F33-B4BE-8AA108ABD226}"/>
              </a:ext>
            </a:extLst>
          </p:cNvPr>
          <p:cNvSpPr/>
          <p:nvPr/>
        </p:nvSpPr>
        <p:spPr>
          <a:xfrm>
            <a:off x="4663849" y="27196155"/>
            <a:ext cx="1935520" cy="1673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E1FB7FA-3F6E-4EF1-86BC-416D0F794238}"/>
              </a:ext>
            </a:extLst>
          </p:cNvPr>
          <p:cNvSpPr txBox="1"/>
          <p:nvPr/>
        </p:nvSpPr>
        <p:spPr>
          <a:xfrm>
            <a:off x="7761170" y="31016319"/>
            <a:ext cx="2286001" cy="584775"/>
          </a:xfrm>
          <a:prstGeom prst="rect">
            <a:avLst/>
          </a:prstGeom>
          <a:noFill/>
        </p:spPr>
        <p:txBody>
          <a:bodyPr wrap="square" rtlCol="0">
            <a:spAutoFit/>
          </a:bodyPr>
          <a:lstStyle/>
          <a:p>
            <a:r>
              <a:rPr lang="en-US" sz="3200" dirty="0"/>
              <a:t>Clean routes</a:t>
            </a:r>
          </a:p>
        </p:txBody>
      </p:sp>
    </p:spTree>
    <p:extLst>
      <p:ext uri="{BB962C8B-B14F-4D97-AF65-F5344CB8AC3E}">
        <p14:creationId xmlns:p14="http://schemas.microsoft.com/office/powerpoint/2010/main" val="19474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3580</TotalTime>
  <Words>366</Words>
  <Application>Microsoft Office PowerPoint</Application>
  <PresentationFormat>Custom</PresentationFormat>
  <Paragraphs>79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Lucida Sans</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E Eggleton</dc:creator>
  <cp:lastModifiedBy>Yohan Min</cp:lastModifiedBy>
  <cp:revision>56</cp:revision>
  <dcterms:created xsi:type="dcterms:W3CDTF">2018-08-27T02:37:43Z</dcterms:created>
  <dcterms:modified xsi:type="dcterms:W3CDTF">2019-03-14T16:32:39Z</dcterms:modified>
</cp:coreProperties>
</file>